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525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7" r:id="rId10"/>
    <p:sldId id="527" r:id="rId11"/>
    <p:sldId id="265" r:id="rId12"/>
    <p:sldId id="555" r:id="rId13"/>
    <p:sldId id="317" r:id="rId14"/>
    <p:sldId id="556" r:id="rId15"/>
    <p:sldId id="528" r:id="rId16"/>
    <p:sldId id="557" r:id="rId17"/>
    <p:sldId id="549" r:id="rId18"/>
    <p:sldId id="342" r:id="rId19"/>
    <p:sldId id="258" r:id="rId20"/>
    <p:sldId id="343" r:id="rId21"/>
    <p:sldId id="558" r:id="rId22"/>
    <p:sldId id="485" r:id="rId23"/>
    <p:sldId id="478" r:id="rId24"/>
    <p:sldId id="576" r:id="rId25"/>
    <p:sldId id="444" r:id="rId26"/>
    <p:sldId id="445" r:id="rId27"/>
    <p:sldId id="465" r:id="rId28"/>
    <p:sldId id="358" r:id="rId29"/>
    <p:sldId id="268" r:id="rId30"/>
    <p:sldId id="526" r:id="rId31"/>
    <p:sldId id="529" r:id="rId32"/>
    <p:sldId id="565" r:id="rId33"/>
    <p:sldId id="450" r:id="rId34"/>
    <p:sldId id="448" r:id="rId35"/>
    <p:sldId id="449" r:id="rId36"/>
    <p:sldId id="566" r:id="rId37"/>
    <p:sldId id="532" r:id="rId38"/>
    <p:sldId id="395" r:id="rId39"/>
    <p:sldId id="394" r:id="rId40"/>
    <p:sldId id="396" r:id="rId41"/>
    <p:sldId id="398" r:id="rId42"/>
    <p:sldId id="416" r:id="rId43"/>
    <p:sldId id="486" r:id="rId44"/>
    <p:sldId id="420" r:id="rId45"/>
    <p:sldId id="421" r:id="rId46"/>
    <p:sldId id="422" r:id="rId47"/>
    <p:sldId id="424" r:id="rId48"/>
    <p:sldId id="291" r:id="rId49"/>
    <p:sldId id="533" r:id="rId50"/>
    <p:sldId id="386" r:id="rId51"/>
    <p:sldId id="387" r:id="rId52"/>
    <p:sldId id="561" r:id="rId53"/>
    <p:sldId id="388" r:id="rId54"/>
    <p:sldId id="293" r:id="rId55"/>
    <p:sldId id="489" r:id="rId56"/>
    <p:sldId id="494" r:id="rId57"/>
    <p:sldId id="389" r:id="rId58"/>
    <p:sldId id="550" r:id="rId59"/>
    <p:sldId id="505" r:id="rId60"/>
    <p:sldId id="570" r:id="rId61"/>
    <p:sldId id="439" r:id="rId62"/>
    <p:sldId id="571" r:id="rId63"/>
    <p:sldId id="572" r:id="rId64"/>
    <p:sldId id="573" r:id="rId65"/>
    <p:sldId id="574" r:id="rId66"/>
    <p:sldId id="575" r:id="rId67"/>
    <p:sldId id="469" r:id="rId68"/>
    <p:sldId id="553" r:id="rId69"/>
    <p:sldId id="390" r:id="rId70"/>
    <p:sldId id="502" r:id="rId71"/>
    <p:sldId id="456" r:id="rId72"/>
    <p:sldId id="492" r:id="rId73"/>
    <p:sldId id="568" r:id="rId74"/>
    <p:sldId id="493" r:id="rId75"/>
    <p:sldId id="542" r:id="rId76"/>
    <p:sldId id="520" r:id="rId77"/>
    <p:sldId id="426" r:id="rId78"/>
    <p:sldId id="427" r:id="rId79"/>
    <p:sldId id="488" r:id="rId80"/>
    <p:sldId id="392" r:id="rId81"/>
    <p:sldId id="554" r:id="rId82"/>
    <p:sldId id="433" r:id="rId83"/>
    <p:sldId id="434" r:id="rId84"/>
    <p:sldId id="435" r:id="rId85"/>
    <p:sldId id="462" r:id="rId86"/>
    <p:sldId id="436" r:id="rId87"/>
    <p:sldId id="499" r:id="rId88"/>
    <p:sldId id="498" r:id="rId89"/>
    <p:sldId id="496" r:id="rId90"/>
    <p:sldId id="523" r:id="rId91"/>
    <p:sldId id="473" r:id="rId92"/>
    <p:sldId id="437" r:id="rId93"/>
    <p:sldId id="569" r:id="rId94"/>
    <p:sldId id="500" r:id="rId95"/>
    <p:sldId id="482" r:id="rId96"/>
    <p:sldId id="484" r:id="rId97"/>
    <p:sldId id="305" r:id="rId98"/>
    <p:sldId id="552" r:id="rId99"/>
    <p:sldId id="551" r:id="rId100"/>
    <p:sldId id="548" r:id="rId101"/>
    <p:sldId id="474" r:id="rId102"/>
    <p:sldId id="475" r:id="rId103"/>
    <p:sldId id="476" r:id="rId104"/>
    <p:sldId id="487" r:id="rId105"/>
    <p:sldId id="411" r:id="rId106"/>
    <p:sldId id="412" r:id="rId107"/>
    <p:sldId id="414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6"/>
    <p:restoredTop sz="94724"/>
  </p:normalViewPr>
  <p:slideViewPr>
    <p:cSldViewPr snapToGrid="0" snapToObjects="1" showGuides="1">
      <p:cViewPr varScale="1">
        <p:scale>
          <a:sx n="96" d="100"/>
          <a:sy n="96" d="100"/>
        </p:scale>
        <p:origin x="8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16.tiff"/><Relationship Id="rId9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1.png"/><Relationship Id="rId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16.tiff"/><Relationship Id="rId9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iff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3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9F9D-7570-C449-86BD-CE901B6146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670" y="5539595"/>
            <a:ext cx="363488" cy="2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Land management modifications of plant-atmosphere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631812" y="6488668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McNellis</a:t>
            </a:r>
            <a:r>
              <a:rPr lang="en-US" dirty="0"/>
              <a:t> et al. (in review)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1B3732C-A608-DE41-992B-757EEA21465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08" y="3226513"/>
            <a:ext cx="4756495" cy="295045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C4CFD08-2D81-8142-ADAE-F5973DA9CE6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103" y="3163292"/>
            <a:ext cx="4858415" cy="3013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B3259-DDD5-4E40-A016-ECF1D04DC2CA}"/>
              </a:ext>
            </a:extLst>
          </p:cNvPr>
          <p:cNvSpPr txBox="1"/>
          <p:nvPr/>
        </p:nvSpPr>
        <p:spPr>
          <a:xfrm>
            <a:off x="9896517" y="4901655"/>
            <a:ext cx="2295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Cover crop implementation increases latent heat flux (left) and albedo (right) as compared to fallow fields.</a:t>
            </a:r>
          </a:p>
        </p:txBody>
      </p:sp>
    </p:spTree>
    <p:extLst>
      <p:ext uri="{BB962C8B-B14F-4D97-AF65-F5344CB8AC3E}">
        <p14:creationId xmlns:p14="http://schemas.microsoft.com/office/powerpoint/2010/main" val="17732526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3329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11893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1363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5874304-0D47-D348-A124-46513291B9AE}"/>
              </a:ext>
            </a:extLst>
          </p:cNvPr>
          <p:cNvSpPr txBox="1"/>
          <p:nvPr/>
        </p:nvSpPr>
        <p:spPr>
          <a:xfrm>
            <a:off x="2716696" y="6311900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5429348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600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625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to avoid water loss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5160703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14594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95" y="4406493"/>
            <a:ext cx="3372322" cy="2245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27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95" y="4406493"/>
            <a:ext cx="3372322" cy="2245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2720" y="2776719"/>
            <a:ext cx="4462101" cy="31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43" y="1510486"/>
            <a:ext cx="8918713" cy="5016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07087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Current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lab tech)</a:t>
            </a:r>
          </a:p>
          <a:p>
            <a:pPr lvl="1"/>
            <a:r>
              <a:rPr lang="en-US" sz="1600" dirty="0"/>
              <a:t>Morgan </a:t>
            </a:r>
            <a:r>
              <a:rPr lang="en-US" sz="1600" dirty="0" err="1"/>
              <a:t>Appell</a:t>
            </a:r>
            <a:r>
              <a:rPr lang="en-US" sz="1600" dirty="0"/>
              <a:t> (undergrad)</a:t>
            </a:r>
          </a:p>
          <a:p>
            <a:pPr lvl="1"/>
            <a:r>
              <a:rPr lang="en-US" sz="1600" dirty="0"/>
              <a:t>Joseph </a:t>
            </a:r>
            <a:r>
              <a:rPr lang="en-US" sz="1600" dirty="0" err="1"/>
              <a:t>Terrones</a:t>
            </a:r>
            <a:r>
              <a:rPr lang="en-US" sz="1600" dirty="0"/>
              <a:t> (undergrad)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Jorge Ochoa (undergrad; now working for the Army)</a:t>
            </a:r>
          </a:p>
          <a:p>
            <a:pPr lvl="1"/>
            <a:r>
              <a:rPr lang="en-US" sz="1600" dirty="0"/>
              <a:t>Jose Villeda (undergrad; now in industry)</a:t>
            </a:r>
          </a:p>
          <a:p>
            <a:pPr lvl="1"/>
            <a:r>
              <a:rPr lang="en-US" sz="1600" dirty="0"/>
              <a:t>Leah Ortiz (undergrad; now in industry)</a:t>
            </a:r>
          </a:p>
          <a:p>
            <a:r>
              <a:rPr lang="en-US" sz="1800" dirty="0"/>
              <a:t>Collaborators at TTU and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400" dirty="0"/>
              <a:t>NSF</a:t>
            </a:r>
          </a:p>
          <a:p>
            <a:pPr lvl="1"/>
            <a:r>
              <a:rPr lang="en-US" sz="1400" dirty="0"/>
              <a:t>USDA</a:t>
            </a:r>
          </a:p>
          <a:p>
            <a:pPr lvl="1"/>
            <a:r>
              <a:rPr lang="en-US" sz="1400" dirty="0"/>
              <a:t>NPS</a:t>
            </a:r>
          </a:p>
          <a:p>
            <a:pPr lvl="1"/>
            <a:r>
              <a:rPr lang="en-US" sz="1400" dirty="0"/>
              <a:t>USGS</a:t>
            </a:r>
          </a:p>
          <a:p>
            <a:pPr lvl="1"/>
            <a:r>
              <a:rPr lang="en-US" sz="1400" dirty="0"/>
              <a:t>Schmidt Futures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498" y="4163619"/>
            <a:ext cx="2684459" cy="20133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957" y="1475163"/>
            <a:ext cx="3046213" cy="2284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562" y="1475163"/>
            <a:ext cx="2855757" cy="2141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440" y="4386469"/>
            <a:ext cx="2994991" cy="2246243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55" y="5422735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53" y="5472745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53" y="6278880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73" y="5314257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32" y="6226719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8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10125985" y="6470519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(2021)</a:t>
            </a:r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F4E66F-C19F-1F49-8DC5-DE9831A59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662" y="4412975"/>
            <a:ext cx="6137689" cy="193208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AC66FE6-732B-104A-AD49-F4BC2DC73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50" y="1295146"/>
            <a:ext cx="3693697" cy="29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477810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477810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17394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1739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969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optimized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Does photosynthesis acclimate to soil nutrients?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future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C</a:t>
            </a:r>
            <a:r>
              <a:rPr lang="en-US" sz="3600" baseline="-25000" dirty="0"/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herbarium specimens </a:t>
            </a:r>
            <a:r>
              <a:rPr lang="en-US" dirty="0"/>
              <a:t>to examine acclimation over space and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6B938-68AF-3D45-B34C-0CD2E4689030}"/>
              </a:ext>
            </a:extLst>
          </p:cNvPr>
          <p:cNvSpPr txBox="1"/>
          <p:nvPr/>
        </p:nvSpPr>
        <p:spPr>
          <a:xfrm>
            <a:off x="9993385" y="6488668"/>
            <a:ext cx="2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Villeda et al. (in prep)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690792-F396-DD48-BC0D-1A8D68F45C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510" y="2312270"/>
            <a:ext cx="3861850" cy="3861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9A3DF0-0674-254B-8144-FC7FDF9C95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67" y="2535668"/>
            <a:ext cx="4086709" cy="3065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8626272" y="486235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Plants increased leaf N investment with elevation. This response was predicted by acclimation theory.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E0FC9-28C6-2D4C-BE31-46E3BF4B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64" y="1742025"/>
            <a:ext cx="2212216" cy="28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67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075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180896-68E7-6F40-A905-683F9B60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07861"/>
            <a:ext cx="9871699" cy="4885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9310835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show support for least cost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10043398" y="6488668"/>
            <a:ext cx="21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Paillassa</a:t>
            </a:r>
            <a:r>
              <a:rPr lang="en-US" dirty="0"/>
              <a:t> et al. (2020)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895D2-DA4A-AE4B-9BF9-A1C9321F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1578389"/>
            <a:ext cx="4711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3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do greenhouse experiments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4D437-48D5-8740-AF6F-F87956F4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03" y="1690688"/>
            <a:ext cx="7983193" cy="4561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DC1AB-EA99-F54C-8828-D53615CB7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94900" y="3101485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96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653E2E-F8C8-3B40-A9BB-E74358423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576" y="1625594"/>
            <a:ext cx="3856847" cy="48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68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FF12-1989-6A4F-B466-1DFCAA727E9C}"/>
              </a:ext>
            </a:extLst>
          </p:cNvPr>
          <p:cNvSpPr/>
          <p:nvPr/>
        </p:nvSpPr>
        <p:spPr>
          <a:xfrm>
            <a:off x="3790122" y="1789043"/>
            <a:ext cx="5181600" cy="45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6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To see a leaf N response to soil N there must be (1) added investment to leaves and (2) small investment to biomass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461961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Yes, although this is dependent on whole-plant allocation decisions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473E8-83F1-E948-A3D2-26A5EBBD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993" y="1690688"/>
            <a:ext cx="4329807" cy="4454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90147-67EC-FB40-AD89-0F6944242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79" y="1690739"/>
            <a:ext cx="4329758" cy="44546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037D24-3E4C-9241-B76E-288A6228BF3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DC758-A015-664F-A53B-7FA4B60E4D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8FE8CC-C9EB-CB49-BD03-C55D6B8B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9D1E-A107-714B-A73B-87DE1A84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ADFD9C-DA31-1B48-9128-33DF554406F2}"/>
              </a:ext>
            </a:extLst>
          </p:cNvPr>
          <p:cNvSpPr/>
          <p:nvPr/>
        </p:nvSpPr>
        <p:spPr>
          <a:xfrm>
            <a:off x="2054087" y="768626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DEF30-1B65-4347-82CE-11A7C15F2D48}"/>
              </a:ext>
            </a:extLst>
          </p:cNvPr>
          <p:cNvSpPr/>
          <p:nvPr/>
        </p:nvSpPr>
        <p:spPr>
          <a:xfrm>
            <a:off x="2054087" y="3528390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8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Data = -0.051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87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warmer, high CO</a:t>
            </a:r>
            <a:r>
              <a:rPr lang="en-US" baseline="-25000" dirty="0"/>
              <a:t>2</a:t>
            </a:r>
            <a:r>
              <a:rPr lang="en-US" dirty="0"/>
              <a:t> conditions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05" t="2130" r="35869" b="54171"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480112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A7FEB-EBAF-0640-8BAD-1D674A4F5280}"/>
              </a:ext>
            </a:extLst>
          </p:cNvPr>
          <p:cNvSpPr txBox="1"/>
          <p:nvPr/>
        </p:nvSpPr>
        <p:spPr>
          <a:xfrm>
            <a:off x="9481899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9275746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81FFE-09DF-9744-A653-D40420FC02D7}"/>
              </a:ext>
            </a:extLst>
          </p:cNvPr>
          <p:cNvSpPr txBox="1"/>
          <p:nvPr/>
        </p:nvSpPr>
        <p:spPr>
          <a:xfrm>
            <a:off x="9477033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7182431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D4D72-B123-604A-8AFE-C77907B15EF5}"/>
              </a:ext>
            </a:extLst>
          </p:cNvPr>
          <p:cNvSpPr txBox="1"/>
          <p:nvPr/>
        </p:nvSpPr>
        <p:spPr>
          <a:xfrm>
            <a:off x="9481899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1369268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7409"/>
            <a:ext cx="7442200" cy="37084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45" y="3363403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75071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Presentation available at:</a:t>
            </a:r>
          </a:p>
          <a:p>
            <a:r>
              <a:rPr lang="en-US" sz="2400" dirty="0" err="1"/>
              <a:t>www.github.com</a:t>
            </a:r>
            <a:r>
              <a:rPr lang="en-US" sz="2400" dirty="0"/>
              <a:t>/</a:t>
            </a:r>
            <a:r>
              <a:rPr lang="en-US" sz="2400" dirty="0" err="1"/>
              <a:t>SmithEcophysLab</a:t>
            </a:r>
            <a:r>
              <a:rPr lang="en-US" sz="2400" dirty="0"/>
              <a:t>/seminar/2021_michigan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symbioses</a:t>
            </a:r>
            <a:r>
              <a:rPr lang="en-US" dirty="0"/>
              <a:t> as modifiers of plant economies under variable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5AE128-7AED-F54D-84D0-15C2884DADED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9AFF7-C2CA-5D45-A5A7-C30A532B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690688"/>
            <a:ext cx="10137836" cy="4594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73C07-B941-784C-9B75-E6336079CD68}"/>
              </a:ext>
            </a:extLst>
          </p:cNvPr>
          <p:cNvSpPr txBox="1"/>
          <p:nvPr/>
        </p:nvSpPr>
        <p:spPr>
          <a:xfrm>
            <a:off x="9728373" y="4610223"/>
            <a:ext cx="2301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Soybean (right panel) economics are much less responsive to soil nitrogen than cotton (left panel)</a:t>
            </a:r>
          </a:p>
        </p:txBody>
      </p:sp>
    </p:spTree>
    <p:extLst>
      <p:ext uri="{BB962C8B-B14F-4D97-AF65-F5344CB8AC3E}">
        <p14:creationId xmlns:p14="http://schemas.microsoft.com/office/powerpoint/2010/main" val="18584554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more acclimation predictions in more places to examine </a:t>
            </a:r>
            <a:r>
              <a:rPr lang="en-US" dirty="0">
                <a:solidFill>
                  <a:srgbClr val="011893"/>
                </a:solidFill>
              </a:rPr>
              <a:t>larger scale impacts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470" y="510764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052" y="3902951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03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3367</Words>
  <Application>Microsoft Macintosh PowerPoint</Application>
  <PresentationFormat>Widescreen</PresentationFormat>
  <Paragraphs>380</Paragraphs>
  <Slides>107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Calibri Light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PowerPoint Presentation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herbarium specimens to examine acclimation over space and time</vt:lpstr>
      <vt:lpstr>Question 2: Does photosynthesis acclimate to soil nutrients?</vt:lpstr>
      <vt:lpstr>From the least cost hypothesis…</vt:lpstr>
      <vt:lpstr>From the least cost hypothesis…</vt:lpstr>
      <vt:lpstr>Observations show support for least cost</vt:lpstr>
      <vt:lpstr>As do greenhouse experiments</vt:lpstr>
      <vt:lpstr>Is plant allocation to leaf N dependent on allocation to biomass?</vt:lpstr>
      <vt:lpstr>Is plant allocation to leaf N dependent on allocation to biomass?</vt:lpstr>
      <vt:lpstr>To see a leaf N response to soil N there must be (1) added investment to leaves and (2) small investment to biomass</vt:lpstr>
      <vt:lpstr>Question 2: Does photosynthesis acclimate to soil nutrients?  Yes, although this is dependent on whole-plant allocation decisions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Photosynthetic traits change with temperature in ways expected from optimization</vt:lpstr>
      <vt:lpstr>PowerPoint Presentation</vt:lpstr>
      <vt:lpstr>Vcmax changes with CO2 in ways expected from optimization</vt:lpstr>
      <vt:lpstr>This generally suggests lower nitrogen demand under warmer, high CO2 conditions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Conclusions</vt:lpstr>
      <vt:lpstr>Conclusions</vt:lpstr>
      <vt:lpstr>Conclusions</vt:lpstr>
      <vt:lpstr>PowerPoint Presentation</vt:lpstr>
      <vt:lpstr>Looking forward: symbioses as modifiers of plant economies under variable conditions</vt:lpstr>
      <vt:lpstr>Looking forward: more acclimation predictions in more places to examine larger scale impacts</vt:lpstr>
      <vt:lpstr>Looking forward: other ongoing and future research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295</cp:revision>
  <cp:lastPrinted>2019-07-23T15:57:34Z</cp:lastPrinted>
  <dcterms:created xsi:type="dcterms:W3CDTF">2019-07-15T15:11:58Z</dcterms:created>
  <dcterms:modified xsi:type="dcterms:W3CDTF">2021-12-05T16:12:14Z</dcterms:modified>
</cp:coreProperties>
</file>